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65" autoAdjust="0"/>
    <p:restoredTop sz="94660"/>
  </p:normalViewPr>
  <p:slideViewPr>
    <p:cSldViewPr snapToGrid="0">
      <p:cViewPr>
        <p:scale>
          <a:sx n="100" d="100"/>
          <a:sy n="100" d="100"/>
        </p:scale>
        <p:origin x="2382" y="4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B56139-608B-44CA-BE8E-6D1AAB049A55}" type="datetimeFigureOut">
              <a:rPr lang="en-US" smtClean="0"/>
              <a:t>5/14/2015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4FFD45-B56F-45D6-85BA-69751D482D8B}" type="slidenum">
              <a:rPr lang="en-US" smtClean="0"/>
              <a:t>‹#›</a:t>
            </a:fld>
            <a:endParaRPr lang="en-US"/>
          </a:p>
        </p:txBody>
      </p:sp>
    </p:spTree>
    <p:extLst>
      <p:ext uri="{BB962C8B-B14F-4D97-AF65-F5344CB8AC3E}">
        <p14:creationId xmlns:p14="http://schemas.microsoft.com/office/powerpoint/2010/main" val="2330080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4FFD45-B56F-45D6-85BA-69751D482D8B}" type="slidenum">
              <a:rPr lang="en-US" smtClean="0"/>
              <a:t>1</a:t>
            </a:fld>
            <a:endParaRPr lang="en-US"/>
          </a:p>
        </p:txBody>
      </p:sp>
    </p:spTree>
    <p:extLst>
      <p:ext uri="{BB962C8B-B14F-4D97-AF65-F5344CB8AC3E}">
        <p14:creationId xmlns:p14="http://schemas.microsoft.com/office/powerpoint/2010/main" val="2532678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1A266C-D5BD-4695-9494-3740055ACCC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353216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1A266C-D5BD-4695-9494-3740055ACCC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354294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1A266C-D5BD-4695-9494-3740055ACCC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628504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1A266C-D5BD-4695-9494-3740055ACCC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94463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1A266C-D5BD-4695-9494-3740055ACCCE}" type="datetimeFigureOut">
              <a:rPr lang="en-US" smtClean="0"/>
              <a:t>5/14/2015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8176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1A266C-D5BD-4695-9494-3740055ACCC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990390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1A266C-D5BD-4695-9494-3740055ACCCE}" type="datetimeFigureOut">
              <a:rPr lang="en-US" smtClean="0"/>
              <a:t>5/14/2015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4060104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1A266C-D5BD-4695-9494-3740055ACCCE}" type="datetimeFigureOut">
              <a:rPr lang="en-US" smtClean="0"/>
              <a:t>5/14/2015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879648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A266C-D5BD-4695-9494-3740055ACCCE}" type="datetimeFigureOut">
              <a:rPr lang="en-US" smtClean="0"/>
              <a:t>5/14/2015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1894830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A266C-D5BD-4695-9494-3740055ACCC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3211294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1A266C-D5BD-4695-9494-3740055ACCCE}" type="datetimeFigureOut">
              <a:rPr lang="en-US" smtClean="0"/>
              <a:t>5/14/2015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E1509-9103-40C4-885D-AE1A16735054}" type="slidenum">
              <a:rPr lang="en-US" smtClean="0"/>
              <a:t>‹#›</a:t>
            </a:fld>
            <a:endParaRPr lang="en-US"/>
          </a:p>
        </p:txBody>
      </p:sp>
    </p:spTree>
    <p:extLst>
      <p:ext uri="{BB962C8B-B14F-4D97-AF65-F5344CB8AC3E}">
        <p14:creationId xmlns:p14="http://schemas.microsoft.com/office/powerpoint/2010/main" val="6109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A266C-D5BD-4695-9494-3740055ACCCE}" type="datetimeFigureOut">
              <a:rPr lang="en-US" smtClean="0"/>
              <a:t>5/14/2015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E1509-9103-40C4-885D-AE1A16735054}" type="slidenum">
              <a:rPr lang="en-US" smtClean="0"/>
              <a:t>‹#›</a:t>
            </a:fld>
            <a:endParaRPr lang="en-US"/>
          </a:p>
        </p:txBody>
      </p:sp>
    </p:spTree>
    <p:extLst>
      <p:ext uri="{BB962C8B-B14F-4D97-AF65-F5344CB8AC3E}">
        <p14:creationId xmlns:p14="http://schemas.microsoft.com/office/powerpoint/2010/main" val="3812281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hyperlink" Target="mailto:ycheng@nps.edu" TargetMode="External"/><Relationship Id="rId7" Type="http://schemas.openxmlformats.org/officeDocument/2006/relationships/image" Target="../media/image3.png"/><Relationship Id="rId12" Type="http://schemas.openxmlformats.org/officeDocument/2006/relationships/image" Target="../media/image8.png"/><Relationship Id="rId17" Type="http://schemas.openxmlformats.org/officeDocument/2006/relationships/image" Target="../media/image11.png"/><Relationship Id="rId2" Type="http://schemas.openxmlformats.org/officeDocument/2006/relationships/notesSlide" Target="../notesSlides/notesSlide1.xml"/><Relationship Id="rId16" Type="http://schemas.openxmlformats.org/officeDocument/2006/relationships/hyperlink" Target="http://x3dgraphics.com/examples/X3dForAdvancedModeling/Matlab" TargetMode="External"/><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jpeg"/><Relationship Id="rId15" Type="http://schemas.openxmlformats.org/officeDocument/2006/relationships/hyperlink" Target="http://www.mathworks.com/help/sl3d/examples/bouncing-ball.html" TargetMode="External"/><Relationship Id="rId10" Type="http://schemas.openxmlformats.org/officeDocument/2006/relationships/image" Target="../media/image6.png"/><Relationship Id="rId4" Type="http://schemas.openxmlformats.org/officeDocument/2006/relationships/hyperlink" Target="mailto:brutzman@nps.edu" TargetMode="External"/><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191" y="302486"/>
            <a:ext cx="6210154" cy="484734"/>
          </a:xfrm>
        </p:spPr>
        <p:txBody>
          <a:bodyPr anchor="t">
            <a:normAutofit fontScale="90000"/>
          </a:bodyPr>
          <a:lstStyle/>
          <a:p>
            <a:pPr algn="ctr"/>
            <a:r>
              <a:rPr lang="en-US" sz="1662" b="1" dirty="0"/>
              <a:t>Matlab and Simulink Creation and Animation of X3D in Web-Based Simulation</a:t>
            </a:r>
            <a:br>
              <a:rPr lang="en-US" sz="1662" b="1" dirty="0"/>
            </a:br>
            <a:r>
              <a:rPr lang="en-US" sz="1477" i="1" dirty="0" err="1"/>
              <a:t>YuanPin</a:t>
            </a:r>
            <a:r>
              <a:rPr lang="en-US" sz="1477" i="1" dirty="0"/>
              <a:t> Cheng and Don Brutzman, </a:t>
            </a:r>
            <a:r>
              <a:rPr lang="en-US" sz="1477" i="1" u="sng" dirty="0" err="1">
                <a:hlinkClick r:id="rId3"/>
              </a:rPr>
              <a:t>ycheng</a:t>
            </a:r>
            <a:r>
              <a:rPr lang="en-US" sz="1477" i="1" dirty="0"/>
              <a:t> and </a:t>
            </a:r>
            <a:r>
              <a:rPr lang="en-US" sz="1477" i="1" u="sng" dirty="0">
                <a:hlinkClick r:id="rId4"/>
              </a:rPr>
              <a:t>brutzman@nps.edu</a:t>
            </a:r>
            <a:r>
              <a:rPr lang="en-US" sz="1477" i="1" dirty="0"/>
              <a:t/>
            </a:r>
            <a:br>
              <a:rPr lang="en-US" sz="1477" i="1" dirty="0"/>
            </a:br>
            <a:endParaRPr lang="en-US" sz="1477" i="1" dirty="0"/>
          </a:p>
        </p:txBody>
      </p:sp>
      <p:pic>
        <p:nvPicPr>
          <p:cNvPr id="1026" name="Picture 2" descr="https://www.movesinstitute.org/images/MOVES_logo.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66304" y="365710"/>
            <a:ext cx="1025531" cy="2956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iki.nps.edu/download/attachments/1671208/nps_logo_hz.png?version=1&amp;modificationDate=1291452861000&amp;api=v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5863" y="366415"/>
            <a:ext cx="990441" cy="2942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75863" y="876284"/>
            <a:ext cx="4436583" cy="1508105"/>
          </a:xfrm>
          <a:prstGeom prst="rect">
            <a:avLst/>
          </a:prstGeom>
          <a:noFill/>
        </p:spPr>
        <p:txBody>
          <a:bodyPr wrap="square" rtlCol="0">
            <a:spAutoFit/>
          </a:bodyPr>
          <a:lstStyle/>
          <a:p>
            <a:r>
              <a:rPr lang="en-US" sz="1150" b="1" dirty="0"/>
              <a:t>Abstract</a:t>
            </a:r>
            <a:endParaRPr lang="en-US" sz="1150" dirty="0"/>
          </a:p>
          <a:p>
            <a:r>
              <a:rPr lang="en-US" sz="1150" dirty="0"/>
              <a:t>Matlab is a powerful tool to compute high-fidelity engineering model and plot the result in figures. Simulink implements Matlab .m source code into block diagrams and flow charts to execute the simulation. This project demonstrates how physics equations implemented in Simulink can animate X3D or VRML models, along with the methods to convert Matlab .fig format into an X3D object so we can apply it into Web-based animations</a:t>
            </a:r>
          </a:p>
        </p:txBody>
      </p:sp>
      <p:sp>
        <p:nvSpPr>
          <p:cNvPr id="6" name="Rectangle 5"/>
          <p:cNvSpPr/>
          <p:nvPr/>
        </p:nvSpPr>
        <p:spPr>
          <a:xfrm>
            <a:off x="275864" y="2334628"/>
            <a:ext cx="4431496" cy="1324658"/>
          </a:xfrm>
          <a:prstGeom prst="rect">
            <a:avLst/>
          </a:prstGeom>
        </p:spPr>
        <p:txBody>
          <a:bodyPr wrap="square">
            <a:spAutoFit/>
          </a:bodyPr>
          <a:lstStyle/>
          <a:p>
            <a:r>
              <a:rPr lang="en-US" sz="1150" b="1" dirty="0"/>
              <a:t>High-Fidelity Engineering Model Application</a:t>
            </a:r>
          </a:p>
          <a:p>
            <a:r>
              <a:rPr lang="en-US" sz="1150" dirty="0"/>
              <a:t>Matlab is capable to implement complex physics equations or models and graph the result. In this demonstration, we calculated a phased-array antenna radiation pattern from Matlab and then converted it in to Web-based 3D models, such as .wrl, .x3d scenes for further application.  </a:t>
            </a:r>
          </a:p>
          <a:p>
            <a:endParaRPr lang="en-US" sz="1108" dirty="0"/>
          </a:p>
        </p:txBody>
      </p:sp>
      <p:pic>
        <p:nvPicPr>
          <p:cNvPr id="9" name="Picture 8"/>
          <p:cNvPicPr/>
          <p:nvPr/>
        </p:nvPicPr>
        <p:blipFill>
          <a:blip r:embed="rId7">
            <a:extLst>
              <a:ext uri="{28A0092B-C50C-407E-A947-70E740481C1C}">
                <a14:useLocalDpi xmlns:a14="http://schemas.microsoft.com/office/drawing/2010/main" val="0"/>
              </a:ext>
            </a:extLst>
          </a:blip>
          <a:stretch>
            <a:fillRect/>
          </a:stretch>
        </p:blipFill>
        <p:spPr>
          <a:xfrm>
            <a:off x="326641" y="3485809"/>
            <a:ext cx="4380719" cy="1411517"/>
          </a:xfrm>
          <a:prstGeom prst="rect">
            <a:avLst/>
          </a:prstGeom>
        </p:spPr>
      </p:pic>
      <p:pic>
        <p:nvPicPr>
          <p:cNvPr id="11" name="Picture 10"/>
          <p:cNvPicPr/>
          <p:nvPr/>
        </p:nvPicPr>
        <p:blipFill rotWithShape="1">
          <a:blip r:embed="rId8"/>
          <a:srcRect r="47666"/>
          <a:stretch/>
        </p:blipFill>
        <p:spPr>
          <a:xfrm>
            <a:off x="337840" y="5173558"/>
            <a:ext cx="1138492" cy="949708"/>
          </a:xfrm>
          <a:prstGeom prst="rect">
            <a:avLst/>
          </a:prstGeom>
        </p:spPr>
      </p:pic>
      <p:grpSp>
        <p:nvGrpSpPr>
          <p:cNvPr id="13" name="Group 12"/>
          <p:cNvGrpSpPr/>
          <p:nvPr/>
        </p:nvGrpSpPr>
        <p:grpSpPr>
          <a:xfrm>
            <a:off x="5977485" y="2713112"/>
            <a:ext cx="2802402" cy="811823"/>
            <a:chOff x="0" y="0"/>
            <a:chExt cx="6641631" cy="1952673"/>
          </a:xfrm>
        </p:grpSpPr>
        <p:pic>
          <p:nvPicPr>
            <p:cNvPr id="14" name="Picture 13"/>
            <p:cNvPicPr>
              <a:picLocks noChangeAspect="1"/>
            </p:cNvPicPr>
            <p:nvPr/>
          </p:nvPicPr>
          <p:blipFill>
            <a:blip r:embed="rId9"/>
            <a:stretch>
              <a:fillRect/>
            </a:stretch>
          </p:blipFill>
          <p:spPr>
            <a:xfrm>
              <a:off x="0" y="2"/>
              <a:ext cx="2209800" cy="1952239"/>
            </a:xfrm>
            <a:prstGeom prst="rect">
              <a:avLst/>
            </a:prstGeom>
          </p:spPr>
        </p:pic>
        <p:pic>
          <p:nvPicPr>
            <p:cNvPr id="15" name="Picture 14"/>
            <p:cNvPicPr>
              <a:picLocks noChangeAspect="1"/>
            </p:cNvPicPr>
            <p:nvPr/>
          </p:nvPicPr>
          <p:blipFill>
            <a:blip r:embed="rId10"/>
            <a:stretch>
              <a:fillRect/>
            </a:stretch>
          </p:blipFill>
          <p:spPr>
            <a:xfrm>
              <a:off x="2209800" y="1"/>
              <a:ext cx="2222030" cy="1952239"/>
            </a:xfrm>
            <a:prstGeom prst="rect">
              <a:avLst/>
            </a:prstGeom>
          </p:spPr>
        </p:pic>
        <p:pic>
          <p:nvPicPr>
            <p:cNvPr id="16" name="Picture 15"/>
            <p:cNvPicPr>
              <a:picLocks noChangeAspect="1"/>
            </p:cNvPicPr>
            <p:nvPr/>
          </p:nvPicPr>
          <p:blipFill>
            <a:blip r:embed="rId11"/>
            <a:stretch>
              <a:fillRect/>
            </a:stretch>
          </p:blipFill>
          <p:spPr>
            <a:xfrm>
              <a:off x="4431831" y="0"/>
              <a:ext cx="2209800" cy="1952673"/>
            </a:xfrm>
            <a:prstGeom prst="rect">
              <a:avLst/>
            </a:prstGeom>
          </p:spPr>
        </p:pic>
      </p:grpSp>
      <p:sp>
        <p:nvSpPr>
          <p:cNvPr id="7" name="TextBox 6"/>
          <p:cNvSpPr txBox="1"/>
          <p:nvPr/>
        </p:nvSpPr>
        <p:spPr>
          <a:xfrm>
            <a:off x="268829" y="4915079"/>
            <a:ext cx="1573766" cy="262829"/>
          </a:xfrm>
          <a:prstGeom prst="rect">
            <a:avLst/>
          </a:prstGeom>
          <a:noFill/>
        </p:spPr>
        <p:txBody>
          <a:bodyPr wrap="square" rtlCol="0">
            <a:spAutoFit/>
          </a:bodyPr>
          <a:lstStyle/>
          <a:p>
            <a:r>
              <a:rPr lang="en-US" sz="1108" b="1" dirty="0"/>
              <a:t>Converting Steps</a:t>
            </a:r>
          </a:p>
        </p:txBody>
      </p:sp>
      <p:sp>
        <p:nvSpPr>
          <p:cNvPr id="19" name="TextBox 18"/>
          <p:cNvSpPr txBox="1"/>
          <p:nvPr/>
        </p:nvSpPr>
        <p:spPr>
          <a:xfrm>
            <a:off x="1395100" y="6090126"/>
            <a:ext cx="1315455" cy="603820"/>
          </a:xfrm>
          <a:prstGeom prst="rect">
            <a:avLst/>
          </a:prstGeom>
          <a:noFill/>
        </p:spPr>
        <p:txBody>
          <a:bodyPr wrap="square" rtlCol="0">
            <a:spAutoFit/>
          </a:bodyPr>
          <a:lstStyle/>
          <a:p>
            <a:pPr marL="158265" indent="-158265">
              <a:buFont typeface="Wingdings" panose="05000000000000000000" pitchFamily="2" charset="2"/>
              <a:buChar char="§"/>
            </a:pPr>
            <a:r>
              <a:rPr lang="en-US" sz="1108" dirty="0"/>
              <a:t>Matlab .m Converted to .x3d Model </a:t>
            </a:r>
            <a:endParaRPr lang="en-US" sz="1108" b="1" dirty="0"/>
          </a:p>
        </p:txBody>
      </p:sp>
      <p:pic>
        <p:nvPicPr>
          <p:cNvPr id="21" name="Picture 20"/>
          <p:cNvPicPr/>
          <p:nvPr/>
        </p:nvPicPr>
        <p:blipFill rotWithShape="1">
          <a:blip r:embed="rId8"/>
          <a:srcRect l="53065"/>
          <a:stretch/>
        </p:blipFill>
        <p:spPr>
          <a:xfrm>
            <a:off x="1467672" y="5176347"/>
            <a:ext cx="1144532" cy="949708"/>
          </a:xfrm>
          <a:prstGeom prst="rect">
            <a:avLst/>
          </a:prstGeom>
        </p:spPr>
      </p:pic>
      <p:sp>
        <p:nvSpPr>
          <p:cNvPr id="23" name="TextBox 22"/>
          <p:cNvSpPr txBox="1"/>
          <p:nvPr/>
        </p:nvSpPr>
        <p:spPr>
          <a:xfrm>
            <a:off x="2538867" y="6093952"/>
            <a:ext cx="1239635" cy="603820"/>
          </a:xfrm>
          <a:prstGeom prst="rect">
            <a:avLst/>
          </a:prstGeom>
          <a:noFill/>
        </p:spPr>
        <p:txBody>
          <a:bodyPr wrap="square" rtlCol="0">
            <a:spAutoFit/>
          </a:bodyPr>
          <a:lstStyle/>
          <a:p>
            <a:pPr marL="158265" indent="-158265">
              <a:buFont typeface="Wingdings" panose="05000000000000000000" pitchFamily="2" charset="2"/>
              <a:buChar char="§"/>
            </a:pPr>
            <a:r>
              <a:rPr lang="en-US" sz="1108" dirty="0"/>
              <a:t>Matlab .m Converted to .wrl Model </a:t>
            </a:r>
            <a:endParaRPr lang="en-US" sz="1108" b="1" dirty="0"/>
          </a:p>
        </p:txBody>
      </p:sp>
      <p:pic>
        <p:nvPicPr>
          <p:cNvPr id="24" name="Picture 23"/>
          <p:cNvPicPr/>
          <p:nvPr/>
        </p:nvPicPr>
        <p:blipFill rotWithShape="1">
          <a:blip r:embed="rId12"/>
          <a:srcRect l="1943" t="2341" r="-1201" b="1456"/>
          <a:stretch/>
        </p:blipFill>
        <p:spPr>
          <a:xfrm>
            <a:off x="2613757" y="5173558"/>
            <a:ext cx="1136466" cy="949708"/>
          </a:xfrm>
          <a:prstGeom prst="rect">
            <a:avLst/>
          </a:prstGeom>
        </p:spPr>
      </p:pic>
      <p:sp>
        <p:nvSpPr>
          <p:cNvPr id="8" name="TextBox 7"/>
          <p:cNvSpPr txBox="1"/>
          <p:nvPr/>
        </p:nvSpPr>
        <p:spPr>
          <a:xfrm>
            <a:off x="4738276" y="876284"/>
            <a:ext cx="2843623" cy="269304"/>
          </a:xfrm>
          <a:prstGeom prst="rect">
            <a:avLst/>
          </a:prstGeom>
          <a:noFill/>
        </p:spPr>
        <p:txBody>
          <a:bodyPr wrap="square" rtlCol="0">
            <a:spAutoFit/>
          </a:bodyPr>
          <a:lstStyle/>
          <a:p>
            <a:r>
              <a:rPr lang="en-US" sz="1150" b="1" dirty="0"/>
              <a:t>Matlab/Simulink Animation of X3D Models</a:t>
            </a:r>
          </a:p>
        </p:txBody>
      </p:sp>
      <p:sp>
        <p:nvSpPr>
          <p:cNvPr id="28" name="TextBox 27"/>
          <p:cNvSpPr txBox="1"/>
          <p:nvPr/>
        </p:nvSpPr>
        <p:spPr>
          <a:xfrm>
            <a:off x="4738276" y="1060965"/>
            <a:ext cx="4248130" cy="1523494"/>
          </a:xfrm>
          <a:prstGeom prst="rect">
            <a:avLst/>
          </a:prstGeom>
          <a:noFill/>
        </p:spPr>
        <p:txBody>
          <a:bodyPr wrap="square" rtlCol="0">
            <a:spAutoFit/>
          </a:bodyPr>
          <a:lstStyle/>
          <a:p>
            <a:r>
              <a:rPr lang="en-US" sz="1150" dirty="0"/>
              <a:t>In the bouncing box model, Simulink block diagram “MATLAB Function” constantly computes the movement of the red cube by following parameters:</a:t>
            </a:r>
          </a:p>
          <a:p>
            <a:pPr marL="158265" indent="-158265">
              <a:buFont typeface="Wingdings" panose="05000000000000000000" pitchFamily="2" charset="2"/>
              <a:buChar char="§"/>
            </a:pPr>
            <a:r>
              <a:rPr lang="en-US" sz="1150" dirty="0"/>
              <a:t>The cube position “z”. </a:t>
            </a:r>
            <a:r>
              <a:rPr lang="en-US" sz="1150" dirty="0"/>
              <a:t>It is applied by free-fall dynamic equations with G-force, “Constant = 9.8</a:t>
            </a:r>
            <a:r>
              <a:rPr lang="en-US" sz="1150" dirty="0" smtClean="0"/>
              <a:t>”.</a:t>
            </a:r>
          </a:p>
          <a:p>
            <a:pPr marL="166158"/>
            <a:r>
              <a:rPr lang="en-US" sz="1150" dirty="0" smtClean="0"/>
              <a:t>Implementing </a:t>
            </a:r>
            <a:r>
              <a:rPr lang="en-US" sz="1150" dirty="0"/>
              <a:t>Hooke’s Law as the resilient force “f” </a:t>
            </a:r>
            <a:r>
              <a:rPr lang="en-US" sz="1150" dirty="0"/>
              <a:t>during </a:t>
            </a:r>
            <a:r>
              <a:rPr lang="en-US" sz="1150" dirty="0" smtClean="0"/>
              <a:t>the cubes</a:t>
            </a:r>
            <a:r>
              <a:rPr lang="en-US" sz="1150" dirty="0"/>
              <a:t>’ collision of ground. (f = </a:t>
            </a:r>
            <a:r>
              <a:rPr lang="en-US" sz="1150" dirty="0" smtClean="0"/>
              <a:t>-</a:t>
            </a:r>
            <a:r>
              <a:rPr lang="en-US" sz="1150" dirty="0" err="1"/>
              <a:t>kX</a:t>
            </a:r>
            <a:r>
              <a:rPr lang="en-US" sz="1150" dirty="0"/>
              <a:t>, k = 600 is a </a:t>
            </a:r>
            <a:r>
              <a:rPr lang="en-US" sz="1150" dirty="0" smtClean="0"/>
              <a:t>constant </a:t>
            </a:r>
            <a:r>
              <a:rPr lang="en-US" sz="1200" dirty="0" smtClean="0"/>
              <a:t>factor </a:t>
            </a:r>
            <a:r>
              <a:rPr lang="en-US" sz="1200" dirty="0"/>
              <a:t>characteristic of the spring, X is the cube </a:t>
            </a:r>
            <a:r>
              <a:rPr lang="en-US" sz="1200" dirty="0" smtClean="0"/>
              <a:t>compression</a:t>
            </a:r>
            <a:endParaRPr lang="en-US" sz="1150" dirty="0"/>
          </a:p>
        </p:txBody>
      </p:sp>
      <p:pic>
        <p:nvPicPr>
          <p:cNvPr id="29" name="Picture 28"/>
          <p:cNvPicPr>
            <a:picLocks noChangeAspect="1"/>
          </p:cNvPicPr>
          <p:nvPr/>
        </p:nvPicPr>
        <p:blipFill>
          <a:blip r:embed="rId13"/>
          <a:stretch>
            <a:fillRect/>
          </a:stretch>
        </p:blipFill>
        <p:spPr>
          <a:xfrm>
            <a:off x="5994630" y="3982433"/>
            <a:ext cx="2826178" cy="1880607"/>
          </a:xfrm>
          <a:prstGeom prst="rect">
            <a:avLst/>
          </a:prstGeom>
        </p:spPr>
      </p:pic>
      <p:sp>
        <p:nvSpPr>
          <p:cNvPr id="34" name="TextBox 33"/>
          <p:cNvSpPr txBox="1"/>
          <p:nvPr/>
        </p:nvSpPr>
        <p:spPr>
          <a:xfrm>
            <a:off x="3701881" y="6090126"/>
            <a:ext cx="1302588" cy="603820"/>
          </a:xfrm>
          <a:prstGeom prst="rect">
            <a:avLst/>
          </a:prstGeom>
          <a:noFill/>
        </p:spPr>
        <p:txBody>
          <a:bodyPr wrap="square" rtlCol="0">
            <a:spAutoFit/>
          </a:bodyPr>
          <a:lstStyle/>
          <a:p>
            <a:pPr marL="158265" indent="-158265">
              <a:buFont typeface="Wingdings" panose="05000000000000000000" pitchFamily="2" charset="2"/>
              <a:buChar char="§"/>
            </a:pPr>
            <a:r>
              <a:rPr lang="en-US" sz="1108" dirty="0"/>
              <a:t>Matlab .m Converted to .HTML Model </a:t>
            </a:r>
            <a:endParaRPr lang="en-US" sz="1108" b="1" dirty="0"/>
          </a:p>
        </p:txBody>
      </p:sp>
      <p:pic>
        <p:nvPicPr>
          <p:cNvPr id="32" name="Picture 31"/>
          <p:cNvPicPr>
            <a:picLocks noChangeAspect="1"/>
          </p:cNvPicPr>
          <p:nvPr/>
        </p:nvPicPr>
        <p:blipFill>
          <a:blip r:embed="rId14"/>
          <a:stretch>
            <a:fillRect/>
          </a:stretch>
        </p:blipFill>
        <p:spPr>
          <a:xfrm>
            <a:off x="3744634" y="5176348"/>
            <a:ext cx="1192392" cy="926303"/>
          </a:xfrm>
          <a:prstGeom prst="rect">
            <a:avLst/>
          </a:prstGeom>
        </p:spPr>
      </p:pic>
      <p:sp>
        <p:nvSpPr>
          <p:cNvPr id="36" name="TextBox 35"/>
          <p:cNvSpPr txBox="1"/>
          <p:nvPr/>
        </p:nvSpPr>
        <p:spPr>
          <a:xfrm>
            <a:off x="5977485" y="2502478"/>
            <a:ext cx="2802402" cy="262829"/>
          </a:xfrm>
          <a:prstGeom prst="rect">
            <a:avLst/>
          </a:prstGeom>
          <a:noFill/>
        </p:spPr>
        <p:txBody>
          <a:bodyPr wrap="square" rtlCol="0">
            <a:spAutoFit/>
          </a:bodyPr>
          <a:lstStyle/>
          <a:p>
            <a:pPr algn="ctr"/>
            <a:r>
              <a:rPr lang="en-US" sz="1108" b="1" dirty="0"/>
              <a:t>Bouncing Cube Animation </a:t>
            </a:r>
          </a:p>
        </p:txBody>
      </p:sp>
      <p:sp>
        <p:nvSpPr>
          <p:cNvPr id="37" name="TextBox 36"/>
          <p:cNvSpPr txBox="1"/>
          <p:nvPr/>
        </p:nvSpPr>
        <p:spPr>
          <a:xfrm>
            <a:off x="6841402" y="3493087"/>
            <a:ext cx="1177715"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Compression</a:t>
            </a:r>
          </a:p>
        </p:txBody>
      </p:sp>
      <p:sp>
        <p:nvSpPr>
          <p:cNvPr id="38" name="TextBox 37"/>
          <p:cNvSpPr txBox="1"/>
          <p:nvPr/>
        </p:nvSpPr>
        <p:spPr>
          <a:xfrm>
            <a:off x="7817521" y="3488324"/>
            <a:ext cx="1177715"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Post-Bounce</a:t>
            </a:r>
          </a:p>
        </p:txBody>
      </p:sp>
      <p:sp>
        <p:nvSpPr>
          <p:cNvPr id="39" name="TextBox 38"/>
          <p:cNvSpPr txBox="1"/>
          <p:nvPr/>
        </p:nvSpPr>
        <p:spPr>
          <a:xfrm>
            <a:off x="5991238" y="3727478"/>
            <a:ext cx="2802402" cy="262829"/>
          </a:xfrm>
          <a:prstGeom prst="rect">
            <a:avLst/>
          </a:prstGeom>
          <a:noFill/>
        </p:spPr>
        <p:txBody>
          <a:bodyPr wrap="square" rtlCol="0">
            <a:spAutoFit/>
          </a:bodyPr>
          <a:lstStyle/>
          <a:p>
            <a:pPr algn="ctr"/>
            <a:r>
              <a:rPr lang="en-US" sz="1108" b="1" dirty="0"/>
              <a:t>Block Diagram of Simulink Animation</a:t>
            </a:r>
          </a:p>
        </p:txBody>
      </p:sp>
      <p:sp>
        <p:nvSpPr>
          <p:cNvPr id="40" name="TextBox 39"/>
          <p:cNvSpPr txBox="1"/>
          <p:nvPr/>
        </p:nvSpPr>
        <p:spPr>
          <a:xfrm>
            <a:off x="5919916" y="5812457"/>
            <a:ext cx="1010063"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Positon</a:t>
            </a:r>
          </a:p>
        </p:txBody>
      </p:sp>
      <p:sp>
        <p:nvSpPr>
          <p:cNvPr id="41" name="TextBox 40"/>
          <p:cNvSpPr txBox="1"/>
          <p:nvPr/>
        </p:nvSpPr>
        <p:spPr>
          <a:xfrm>
            <a:off x="6855662" y="5817973"/>
            <a:ext cx="1010063"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Velocity</a:t>
            </a:r>
          </a:p>
        </p:txBody>
      </p:sp>
      <p:sp>
        <p:nvSpPr>
          <p:cNvPr id="42" name="TextBox 41"/>
          <p:cNvSpPr txBox="1"/>
          <p:nvPr/>
        </p:nvSpPr>
        <p:spPr>
          <a:xfrm>
            <a:off x="7797210" y="5819759"/>
            <a:ext cx="1287566"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Force Variation</a:t>
            </a:r>
          </a:p>
        </p:txBody>
      </p:sp>
      <p:sp>
        <p:nvSpPr>
          <p:cNvPr id="43" name="TextBox 42"/>
          <p:cNvSpPr txBox="1"/>
          <p:nvPr/>
        </p:nvSpPr>
        <p:spPr>
          <a:xfrm>
            <a:off x="5970535" y="3489991"/>
            <a:ext cx="1177715" cy="262829"/>
          </a:xfrm>
          <a:prstGeom prst="rect">
            <a:avLst/>
          </a:prstGeom>
          <a:noFill/>
        </p:spPr>
        <p:txBody>
          <a:bodyPr wrap="square" rtlCol="0">
            <a:spAutoFit/>
          </a:bodyPr>
          <a:lstStyle/>
          <a:p>
            <a:pPr marL="158265" indent="-158265">
              <a:buFont typeface="Wingdings" panose="05000000000000000000" pitchFamily="2" charset="2"/>
              <a:buChar char="§"/>
            </a:pPr>
            <a:r>
              <a:rPr lang="en-US" sz="1108" dirty="0"/>
              <a:t>Free Fall</a:t>
            </a:r>
            <a:endParaRPr lang="en-US" sz="1108" b="1" dirty="0"/>
          </a:p>
        </p:txBody>
      </p:sp>
      <p:sp>
        <p:nvSpPr>
          <p:cNvPr id="44" name="TextBox 43"/>
          <p:cNvSpPr txBox="1"/>
          <p:nvPr/>
        </p:nvSpPr>
        <p:spPr>
          <a:xfrm>
            <a:off x="205345" y="6091785"/>
            <a:ext cx="1365643" cy="603820"/>
          </a:xfrm>
          <a:prstGeom prst="rect">
            <a:avLst/>
          </a:prstGeom>
          <a:noFill/>
        </p:spPr>
        <p:txBody>
          <a:bodyPr wrap="square" rtlCol="0">
            <a:spAutoFit/>
          </a:bodyPr>
          <a:lstStyle/>
          <a:p>
            <a:pPr marL="158265" indent="-158265">
              <a:buFont typeface="Wingdings" panose="05000000000000000000" pitchFamily="2" charset="2"/>
              <a:buChar char="§"/>
            </a:pPr>
            <a:r>
              <a:rPr lang="en-US" sz="1108" dirty="0"/>
              <a:t>a 3D Pattern Created in Matlab .m Source</a:t>
            </a:r>
            <a:endParaRPr lang="en-US" sz="1108" b="1" dirty="0"/>
          </a:p>
        </p:txBody>
      </p:sp>
      <p:sp>
        <p:nvSpPr>
          <p:cNvPr id="33" name="TextBox 32"/>
          <p:cNvSpPr txBox="1"/>
          <p:nvPr/>
        </p:nvSpPr>
        <p:spPr>
          <a:xfrm>
            <a:off x="4904427" y="5841722"/>
            <a:ext cx="3603397" cy="888000"/>
          </a:xfrm>
          <a:prstGeom prst="rect">
            <a:avLst/>
          </a:prstGeom>
          <a:noFill/>
        </p:spPr>
        <p:txBody>
          <a:bodyPr wrap="square" rtlCol="0">
            <a:spAutoFit/>
          </a:bodyPr>
          <a:lstStyle/>
          <a:p>
            <a:r>
              <a:rPr lang="en-US" sz="1108" b="1" dirty="0"/>
              <a:t>References</a:t>
            </a:r>
            <a:r>
              <a:rPr lang="en-US" sz="1662" dirty="0"/>
              <a:t> </a:t>
            </a:r>
          </a:p>
          <a:p>
            <a:r>
              <a:rPr lang="en-US" sz="877" cap="small" dirty="0"/>
              <a:t>HUMUSOFT, </a:t>
            </a:r>
            <a:r>
              <a:rPr lang="en-US" sz="877" cap="small" dirty="0" err="1"/>
              <a:t>MathWorks</a:t>
            </a:r>
            <a:r>
              <a:rPr lang="en-US" sz="877" cap="small" dirty="0"/>
              <a:t>,</a:t>
            </a:r>
            <a:r>
              <a:rPr lang="en-US" sz="877" dirty="0"/>
              <a:t> Simulink 3D Animation Examples.</a:t>
            </a:r>
          </a:p>
          <a:p>
            <a:r>
              <a:rPr lang="en-US" sz="877" u="sng" dirty="0">
                <a:hlinkClick r:id="rId15"/>
              </a:rPr>
              <a:t>http://www.mathworks.com/help/sl3d/examples/bouncing-ball.html</a:t>
            </a:r>
            <a:r>
              <a:rPr lang="en-US" sz="877" dirty="0"/>
              <a:t> </a:t>
            </a:r>
          </a:p>
          <a:p>
            <a:r>
              <a:rPr lang="en-US" sz="877" cap="small" dirty="0"/>
              <a:t>Don Brutzman, X3D for Advanced Modeling Examples Archive.  </a:t>
            </a:r>
            <a:r>
              <a:rPr lang="en-US" sz="877" u="sng" dirty="0">
                <a:hlinkClick r:id="rId16"/>
              </a:rPr>
              <a:t>http://x3dgraphics.com/examples/X3dForAdvancedModeling/Matlab</a:t>
            </a:r>
            <a:r>
              <a:rPr lang="en-US" sz="877" u="sng" dirty="0"/>
              <a:t> </a:t>
            </a:r>
            <a:endParaRPr lang="en-US" sz="877" u="sng" dirty="0"/>
          </a:p>
        </p:txBody>
      </p:sp>
      <mc:AlternateContent xmlns:mc="http://schemas.openxmlformats.org/markup-compatibility/2006">
        <mc:Choice xmlns:a14="http://schemas.microsoft.com/office/drawing/2010/main" Requires="a14">
          <p:sp>
            <p:nvSpPr>
              <p:cNvPr id="3" name="TextBox 2"/>
              <p:cNvSpPr txBox="1"/>
              <p:nvPr/>
            </p:nvSpPr>
            <p:spPr>
              <a:xfrm>
                <a:off x="4741268" y="2471689"/>
                <a:ext cx="1209049" cy="4183068"/>
              </a:xfrm>
              <a:prstGeom prst="rect">
                <a:avLst/>
              </a:prstGeom>
              <a:noFill/>
            </p:spPr>
            <p:txBody>
              <a:bodyPr wrap="square" rtlCol="0">
                <a:spAutoFit/>
              </a:bodyPr>
              <a:lstStyle/>
              <a:p>
                <a:pPr marL="166158"/>
                <a:r>
                  <a:rPr lang="en-US" sz="1150" dirty="0" smtClean="0"/>
                  <a:t>distance</a:t>
                </a:r>
                <a:r>
                  <a:rPr lang="en-US" sz="1150" dirty="0"/>
                  <a:t>)</a:t>
                </a:r>
                <a:endParaRPr lang="en-US" sz="1150" dirty="0"/>
              </a:p>
              <a:p>
                <a:pPr marL="158265" indent="-158265">
                  <a:buFont typeface="Wingdings" panose="05000000000000000000" pitchFamily="2" charset="2"/>
                  <a:buChar char="§"/>
                </a:pPr>
                <a:r>
                  <a:rPr lang="en-US" sz="1150" dirty="0"/>
                  <a:t>Squishiness </a:t>
                </a:r>
                <a:r>
                  <a:rPr lang="en-US" sz="1150" dirty="0"/>
                  <a:t>scaling parameters</a:t>
                </a:r>
                <a14:m>
                  <m:oMath xmlns:m="http://schemas.openxmlformats.org/officeDocument/2006/math">
                    <m:r>
                      <a:rPr lang="en-US" sz="1150">
                        <a:latin typeface="Cambria Math" panose="02040503050406030204" pitchFamily="18" charset="0"/>
                      </a:rPr>
                      <m:t> </m:t>
                    </m:r>
                    <m:r>
                      <m:rPr>
                        <m:sty m:val="p"/>
                      </m:rPr>
                      <a:rPr lang="en-US" sz="1150">
                        <a:latin typeface="Cambria Math" panose="02040503050406030204" pitchFamily="18" charset="0"/>
                      </a:rPr>
                      <m:t>a</m:t>
                    </m:r>
                    <m:r>
                      <a:rPr lang="en-US" sz="1150">
                        <a:latin typeface="Cambria Math" panose="02040503050406030204" pitchFamily="18" charset="0"/>
                      </a:rPr>
                      <m:t>=</m:t>
                    </m:r>
                    <m:rad>
                      <m:radPr>
                        <m:degHide m:val="on"/>
                        <m:ctrlPr>
                          <a:rPr lang="en-US" sz="1150" i="1">
                            <a:latin typeface="Cambria Math" panose="02040503050406030204" pitchFamily="18" charset="0"/>
                          </a:rPr>
                        </m:ctrlPr>
                      </m:radPr>
                      <m:deg/>
                      <m:e>
                        <m:f>
                          <m:fPr>
                            <m:type m:val="lin"/>
                            <m:ctrlPr>
                              <a:rPr lang="en-US" sz="1150" i="1">
                                <a:latin typeface="Cambria Math" panose="02040503050406030204" pitchFamily="18" charset="0"/>
                              </a:rPr>
                            </m:ctrlPr>
                          </m:fPr>
                          <m:num>
                            <m:sSup>
                              <m:sSupPr>
                                <m:ctrlPr>
                                  <a:rPr lang="en-US" sz="1150" i="1">
                                    <a:latin typeface="Cambria Math" panose="02040503050406030204" pitchFamily="18" charset="0"/>
                                  </a:rPr>
                                </m:ctrlPr>
                              </m:sSupPr>
                              <m:e>
                                <m:r>
                                  <a:rPr lang="en-US" sz="1150">
                                    <a:latin typeface="Cambria Math" panose="02040503050406030204" pitchFamily="18" charset="0"/>
                                  </a:rPr>
                                  <m:t>1.5</m:t>
                                </m:r>
                              </m:e>
                              <m:sup>
                                <m:r>
                                  <a:rPr lang="en-US" sz="1150">
                                    <a:latin typeface="Cambria Math" panose="02040503050406030204" pitchFamily="18" charset="0"/>
                                  </a:rPr>
                                  <m:t>3</m:t>
                                </m:r>
                              </m:sup>
                            </m:sSup>
                          </m:num>
                          <m:den>
                            <m:r>
                              <a:rPr lang="en-US" sz="1150">
                                <a:latin typeface="Cambria Math" panose="02040503050406030204" pitchFamily="18" charset="0"/>
                              </a:rPr>
                              <m:t>𝑧</m:t>
                            </m:r>
                          </m:den>
                        </m:f>
                      </m:e>
                    </m:rad>
                  </m:oMath>
                </a14:m>
                <a:endParaRPr lang="en-US" sz="1150" dirty="0"/>
              </a:p>
              <a:p>
                <a:pPr marL="158265" indent="-158265">
                  <a:buFont typeface="Wingdings" panose="05000000000000000000" pitchFamily="2" charset="2"/>
                  <a:buChar char="§"/>
                </a:pPr>
                <a:r>
                  <a:rPr lang="en-US" sz="1150" dirty="0"/>
                  <a:t>Attenuation force of each post-bounce. </a:t>
                </a:r>
              </a:p>
              <a:p>
                <a:r>
                  <a:rPr lang="en-US" sz="1150" dirty="0"/>
                  <a:t>    =</a:t>
                </a:r>
                <a14:m>
                  <m:oMath xmlns:m="http://schemas.openxmlformats.org/officeDocument/2006/math">
                    <m:r>
                      <a:rPr lang="en-US" sz="1150">
                        <a:latin typeface="Cambria Math" panose="02040503050406030204" pitchFamily="18" charset="0"/>
                      </a:rPr>
                      <m:t>−6×</m:t>
                    </m:r>
                    <m:r>
                      <a:rPr lang="en-US" sz="1150">
                        <a:latin typeface="Cambria Math" panose="02040503050406030204" pitchFamily="18" charset="0"/>
                      </a:rPr>
                      <m:t>𝑣</m:t>
                    </m:r>
                  </m:oMath>
                </a14:m>
                <a:endParaRPr lang="en-US" sz="1150" dirty="0" smtClean="0"/>
              </a:p>
              <a:p>
                <a:pPr marL="171450" indent="-171450">
                  <a:buFont typeface="Wingdings" panose="05000000000000000000" pitchFamily="2" charset="2"/>
                  <a:buChar char="§"/>
                </a:pPr>
                <a:r>
                  <a:rPr lang="en-US" sz="1140" dirty="0" smtClean="0"/>
                  <a:t>Using X3DOM viewer modified by HUMUSoft, ,  the animation can be executed on Web browsers without extra plug-ins. </a:t>
                </a:r>
              </a:p>
              <a:p>
                <a:pPr marL="171450" indent="-171450">
                  <a:buFont typeface="Wingdings" panose="05000000000000000000" pitchFamily="2" charset="2"/>
                  <a:buChar char="§"/>
                </a:pPr>
                <a:endParaRPr lang="en-US" sz="1140" dirty="0" smtClean="0"/>
              </a:p>
              <a:p>
                <a:endParaRPr lang="en-US" sz="1150" dirty="0" smtClean="0"/>
              </a:p>
              <a:p>
                <a:endParaRPr lang="en-US" sz="1150" dirty="0"/>
              </a:p>
              <a:p>
                <a:endParaRPr lang="en-US" sz="1150" dirty="0"/>
              </a:p>
            </p:txBody>
          </p:sp>
        </mc:Choice>
        <mc:Fallback>
          <p:sp>
            <p:nvSpPr>
              <p:cNvPr id="3" name="TextBox 2"/>
              <p:cNvSpPr txBox="1">
                <a:spLocks noRot="1" noChangeAspect="1" noMove="1" noResize="1" noEditPoints="1" noAdjustHandles="1" noChangeArrowheads="1" noChangeShapeType="1" noTextEdit="1"/>
              </p:cNvSpPr>
              <p:nvPr/>
            </p:nvSpPr>
            <p:spPr>
              <a:xfrm>
                <a:off x="4741268" y="2471689"/>
                <a:ext cx="1209049" cy="4183068"/>
              </a:xfrm>
              <a:prstGeom prst="rect">
                <a:avLst/>
              </a:prstGeom>
              <a:blipFill rotWithShape="0">
                <a:blip r:embed="rId17"/>
                <a:stretch>
                  <a:fillRect t="-146" r="-23232"/>
                </a:stretch>
              </a:blipFill>
            </p:spPr>
            <p:txBody>
              <a:bodyPr/>
              <a:lstStyle/>
              <a:p>
                <a:r>
                  <a:rPr lang="en-US">
                    <a:noFill/>
                  </a:rPr>
                  <a:t> </a:t>
                </a:r>
              </a:p>
            </p:txBody>
          </p:sp>
        </mc:Fallback>
      </mc:AlternateContent>
    </p:spTree>
    <p:extLst>
      <p:ext uri="{BB962C8B-B14F-4D97-AF65-F5344CB8AC3E}">
        <p14:creationId xmlns:p14="http://schemas.microsoft.com/office/powerpoint/2010/main" val="3001270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5238</TotalTime>
  <Words>292</Words>
  <Application>Microsoft Office PowerPoint</Application>
  <PresentationFormat>Letter Paper (8.5x11 in)</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Wingdings</vt:lpstr>
      <vt:lpstr>Office Theme</vt:lpstr>
      <vt:lpstr>Matlab and Simulink Creation and Animation of X3D in Web-Based Simulation YuanPin Cheng and Don Brutzman, ycheng and brutzman@nps.edu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dc:creator>
  <cp:lastModifiedBy>Ben</cp:lastModifiedBy>
  <cp:revision>65</cp:revision>
  <dcterms:created xsi:type="dcterms:W3CDTF">2015-04-17T21:46:10Z</dcterms:created>
  <dcterms:modified xsi:type="dcterms:W3CDTF">2015-05-14T19:42:02Z</dcterms:modified>
</cp:coreProperties>
</file>